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4" r:id="rId10"/>
    <p:sldId id="263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9886D3-26C6-421E-A3FC-732F28E6A267}" v="74" dt="2022-04-15T21:11:40.846"/>
    <p1510:client id="{4ECD726C-BB4E-0321-111B-98EE1C1AF481}" v="545" dt="2022-04-16T20:04:34.274"/>
    <p1510:client id="{95757C86-0980-83D5-7B16-1A5097D05718}" v="69" dt="2022-04-18T00:26:21.4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3" autoAdjust="0"/>
    <p:restoredTop sz="94660"/>
  </p:normalViewPr>
  <p:slideViewPr>
    <p:cSldViewPr snapToGrid="0">
      <p:cViewPr varScale="1">
        <p:scale>
          <a:sx n="93" d="100"/>
          <a:sy n="93" d="100"/>
        </p:scale>
        <p:origin x="84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4/17/2022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4/17/2022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4/17/2022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4/17/2022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4/17/2022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4/17/2022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4/17/2022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4/17/2022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4/17/2022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4/17/2022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asyagile.com/blog/agile-software-development-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Agile Sprint review</a:t>
            </a:r>
          </a:p>
        </p:txBody>
      </p:sp>
    </p:spTree>
    <p:extLst>
      <p:ext uri="{BB962C8B-B14F-4D97-AF65-F5344CB8AC3E}">
        <p14:creationId xmlns:p14="http://schemas.microsoft.com/office/powerpoint/2010/main" val="119444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8394FD2A-629D-CB75-B928-182E69ECF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6668" y="804334"/>
            <a:ext cx="10498664" cy="52493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D94147-C94C-6FB2-1C93-73D4329E27A4}"/>
              </a:ext>
            </a:extLst>
          </p:cNvPr>
          <p:cNvSpPr txBox="1"/>
          <p:nvPr/>
        </p:nvSpPr>
        <p:spPr>
          <a:xfrm>
            <a:off x="5528309" y="5690299"/>
            <a:ext cx="65174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(</a:t>
            </a:r>
            <a:r>
              <a:rPr lang="en-US" i="1" dirty="0">
                <a:ea typeface="+mn-lt"/>
                <a:cs typeface="+mn-lt"/>
              </a:rPr>
              <a:t>Your Guide to Agile Software Development Life Cycles</a:t>
            </a:r>
            <a:r>
              <a:rPr lang="en-US" dirty="0">
                <a:ea typeface="+mn-lt"/>
                <a:cs typeface="+mn-lt"/>
              </a:rPr>
              <a:t>, n.d.)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33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AA900-51A7-69D3-29DE-FBA7A28A4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BA97D-E2A2-5F0B-5FB2-8F317C4B7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600" i="1" dirty="0">
                <a:ea typeface="+mn-lt"/>
                <a:cs typeface="+mn-lt"/>
              </a:rPr>
              <a:t>Your Guide To Agile Software Development Life Cycles</a:t>
            </a:r>
            <a:r>
              <a:rPr lang="en-US" sz="1600" dirty="0">
                <a:ea typeface="+mn-lt"/>
                <a:cs typeface="+mn-lt"/>
              </a:rPr>
              <a:t>. (n.d.). </a:t>
            </a:r>
            <a:endParaRPr lang="en-US" sz="1600" dirty="0"/>
          </a:p>
          <a:p>
            <a:pPr marL="457200" lvl="2">
              <a:spcBef>
                <a:spcPts val="0"/>
              </a:spcBef>
              <a:buNone/>
            </a:pPr>
            <a:r>
              <a:rPr lang="en-US" dirty="0">
                <a:ea typeface="+mn-lt"/>
                <a:cs typeface="+mn-lt"/>
              </a:rPr>
              <a:t>Easyagile.com. </a:t>
            </a:r>
            <a:r>
              <a:rPr lang="en-US" dirty="0">
                <a:ea typeface="+mn-lt"/>
                <a:cs typeface="+mn-lt"/>
                <a:hlinkClick r:id="rId2"/>
              </a:rPr>
              <a:t>https://www.easyagile.com/blog/agile-software-development-</a:t>
            </a:r>
            <a:r>
              <a:rPr lang="en-US" dirty="0">
                <a:ea typeface="+mn-lt"/>
                <a:cs typeface="+mn-lt"/>
              </a:rPr>
              <a:t> life-cycle/</a:t>
            </a:r>
          </a:p>
          <a:p>
            <a:pPr marL="457200" lvl="2">
              <a:spcBef>
                <a:spcPts val="0"/>
              </a:spcBef>
              <a:buNone/>
            </a:pPr>
            <a:endParaRPr lang="en-US" dirty="0"/>
          </a:p>
          <a:p>
            <a:pPr marL="228600" lvl="1">
              <a:spcBef>
                <a:spcPts val="0"/>
              </a:spcBef>
              <a:buNone/>
            </a:pPr>
            <a:r>
              <a:rPr lang="en-US" dirty="0">
                <a:ea typeface="+mn-lt"/>
                <a:cs typeface="+mn-lt"/>
              </a:rPr>
              <a:t>Cobb, C. G. (2015). </a:t>
            </a:r>
            <a:r>
              <a:rPr lang="en-US" i="1" dirty="0">
                <a:ea typeface="+mn-lt"/>
                <a:cs typeface="+mn-lt"/>
              </a:rPr>
              <a:t>The project manager’s guide to mastering agile : principles and practices for an adaptive approach</a:t>
            </a:r>
            <a:r>
              <a:rPr lang="en-US" dirty="0">
                <a:ea typeface="+mn-lt"/>
                <a:cs typeface="+mn-lt"/>
              </a:rPr>
              <a:t>. John Wiley.</a:t>
            </a:r>
          </a:p>
          <a:p>
            <a:pPr marL="228600" lvl="1">
              <a:spcBef>
                <a:spcPts val="0"/>
              </a:spcBef>
              <a:buNone/>
            </a:pPr>
            <a:endParaRPr lang="en-US" dirty="0"/>
          </a:p>
          <a:p>
            <a:pPr marL="228600" lvl="1">
              <a:spcBef>
                <a:spcPts val="0"/>
              </a:spcBef>
              <a:buNone/>
            </a:pPr>
            <a:r>
              <a:rPr lang="en-US" i="1" dirty="0">
                <a:ea typeface="+mn-lt"/>
                <a:cs typeface="+mn-lt"/>
              </a:rPr>
              <a:t>The Scrum Framework Poster</a:t>
            </a:r>
            <a:r>
              <a:rPr lang="en-US" dirty="0">
                <a:ea typeface="+mn-lt"/>
                <a:cs typeface="+mn-lt"/>
              </a:rPr>
              <a:t>. (2019). Scrum.org. https://www.scrum.org/resources/scrum-framework-poster</a:t>
            </a:r>
          </a:p>
        </p:txBody>
      </p:sp>
    </p:spTree>
    <p:extLst>
      <p:ext uri="{BB962C8B-B14F-4D97-AF65-F5344CB8AC3E}">
        <p14:creationId xmlns:p14="http://schemas.microsoft.com/office/powerpoint/2010/main" val="377043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4C1F7-4428-8143-729E-A0E6A4ABF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8590" y="988741"/>
            <a:ext cx="5888754" cy="4880518"/>
          </a:xfrm>
          <a:prstGeom prst="ellipse">
            <a:avLst/>
          </a:prstGeom>
          <a:noFill/>
          <a:ln>
            <a:noFill/>
          </a:ln>
        </p:spPr>
        <p:txBody>
          <a:bodyPr vert="horz" wrap="square" lIns="274320" tIns="182880" rIns="274320" bIns="182880" rtlCol="0" anchor="ctr" anchorCtr="1">
            <a:normAutofit/>
          </a:bodyPr>
          <a:lstStyle/>
          <a:p>
            <a:pPr algn="l"/>
            <a:r>
              <a:rPr lang="en-US" sz="4800" kern="1200" cap="all" spc="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5BD17F-C95C-40ED-8D04-03295D46F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03DEB5-0B19-4F8E-84E2-00F5861C96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321564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92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D4884-A382-CAC4-FCF9-CD144BDB0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496" y="978776"/>
            <a:ext cx="5925310" cy="1174991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400"/>
              <a:t>Scrum Master</a:t>
            </a:r>
          </a:p>
        </p:txBody>
      </p:sp>
      <p:pic>
        <p:nvPicPr>
          <p:cNvPr id="5" name="Picture 5" descr="A whistle hanging on a wall">
            <a:extLst>
              <a:ext uri="{FF2B5EF4-FFF2-40B4-BE49-F238E27FC236}">
                <a16:creationId xmlns:a16="http://schemas.microsoft.com/office/drawing/2014/main" id="{F71FFDDB-05E4-7C47-E37E-F2F16BF0345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47341" r="7327" b="-1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A4D6A-178A-6192-933C-5D9EB809F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45496" y="2640692"/>
            <a:ext cx="5925310" cy="325525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Servant Leader for the Scrum Team</a:t>
            </a:r>
            <a:endParaRPr lang="en-US"/>
          </a:p>
          <a:p>
            <a:r>
              <a:rPr lang="en-US" sz="2400" dirty="0"/>
              <a:t>Responsible for ensuring Scrum is understood and enacted </a:t>
            </a:r>
            <a:r>
              <a:rPr lang="en-US" sz="2400" dirty="0">
                <a:ea typeface="+mn-lt"/>
                <a:cs typeface="+mn-lt"/>
              </a:rPr>
              <a:t>(Cobb, 2015)</a:t>
            </a:r>
          </a:p>
          <a:p>
            <a:r>
              <a:rPr lang="en-US" sz="2400" dirty="0"/>
              <a:t>Helps facilitate communication with those outside of the Scrum team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93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D4884-A382-CAC4-FCF9-CD144BDB0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496" y="978776"/>
            <a:ext cx="5925310" cy="1174991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400"/>
              <a:t>Product Owner</a:t>
            </a:r>
          </a:p>
        </p:txBody>
      </p:sp>
      <p:pic>
        <p:nvPicPr>
          <p:cNvPr id="5" name="Picture 5" descr="Pair of glasses highlighted on gray background">
            <a:extLst>
              <a:ext uri="{FF2B5EF4-FFF2-40B4-BE49-F238E27FC236}">
                <a16:creationId xmlns:a16="http://schemas.microsoft.com/office/drawing/2014/main" id="{F71FFDDB-05E4-7C47-E37E-F2F16BF0345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8534" r="23250" b="1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A4D6A-178A-6192-933C-5D9EB809F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45496" y="2640692"/>
            <a:ext cx="5925310" cy="32552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Responsible for maximizing the value of the product and the work of the Development Team </a:t>
            </a:r>
            <a:r>
              <a:rPr lang="en-US" sz="2400" dirty="0">
                <a:ea typeface="+mn-lt"/>
                <a:cs typeface="+mn-lt"/>
              </a:rPr>
              <a:t>(Cobb, 2015)</a:t>
            </a:r>
            <a:endParaRPr lang="en-US" sz="2400" dirty="0"/>
          </a:p>
          <a:p>
            <a:r>
              <a:rPr lang="en-US" sz="2400" dirty="0"/>
              <a:t>Responsible for managing the Product Backlog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Provides direction on what will be built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0711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D4884-A382-CAC4-FCF9-CD144BDB0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496" y="978776"/>
            <a:ext cx="5925310" cy="1174991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400"/>
              <a:t>Developer</a:t>
            </a:r>
          </a:p>
        </p:txBody>
      </p:sp>
      <p:pic>
        <p:nvPicPr>
          <p:cNvPr id="5" name="Picture 5" descr="Computer script on a screen">
            <a:extLst>
              <a:ext uri="{FF2B5EF4-FFF2-40B4-BE49-F238E27FC236}">
                <a16:creationId xmlns:a16="http://schemas.microsoft.com/office/drawing/2014/main" id="{F71FFDDB-05E4-7C47-E37E-F2F16BF0345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7122" r="47547" b="-1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A4D6A-178A-6192-933C-5D9EB809F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45496" y="2640692"/>
            <a:ext cx="5925310" cy="32552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Implements the user stories from the Product Backlog into working software</a:t>
            </a:r>
            <a:endParaRPr lang="en-US"/>
          </a:p>
          <a:p>
            <a:pPr>
              <a:lnSpc>
                <a:spcPct val="150000"/>
              </a:lnSpc>
            </a:pPr>
            <a:r>
              <a:rPr lang="en-US" sz="2400" dirty="0"/>
              <a:t>Developer Teams are self-organizing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Developer Teams are also cross-functional</a:t>
            </a:r>
          </a:p>
        </p:txBody>
      </p:sp>
    </p:spTree>
    <p:extLst>
      <p:ext uri="{BB962C8B-B14F-4D97-AF65-F5344CB8AC3E}">
        <p14:creationId xmlns:p14="http://schemas.microsoft.com/office/powerpoint/2010/main" val="413569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D4884-A382-CAC4-FCF9-CD144BDB0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496" y="978776"/>
            <a:ext cx="5925310" cy="1174991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400"/>
              <a:t>Tester</a:t>
            </a:r>
          </a:p>
        </p:txBody>
      </p:sp>
      <p:pic>
        <p:nvPicPr>
          <p:cNvPr id="5" name="Picture 5" descr="Scientist looking at a test tube">
            <a:extLst>
              <a:ext uri="{FF2B5EF4-FFF2-40B4-BE49-F238E27FC236}">
                <a16:creationId xmlns:a16="http://schemas.microsoft.com/office/drawing/2014/main" id="{F71FFDDB-05E4-7C47-E37E-F2F16BF0345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45281" r="8030" b="-1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A4D6A-178A-6192-933C-5D9EB809F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45496" y="2640692"/>
            <a:ext cx="5925310" cy="32552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Responsible for ensuring that acceptance criteria from user stories are met.</a:t>
            </a:r>
            <a:endParaRPr lang="en-US"/>
          </a:p>
          <a:p>
            <a:pPr>
              <a:lnSpc>
                <a:spcPct val="150000"/>
              </a:lnSpc>
            </a:pPr>
            <a:r>
              <a:rPr lang="en-US" sz="2400" dirty="0"/>
              <a:t>Creates test cases based on user stories</a:t>
            </a:r>
          </a:p>
          <a:p>
            <a:r>
              <a:rPr lang="en-US" sz="2400" dirty="0"/>
              <a:t>Works closely with Product Owner and Developer to communicate needed changes</a:t>
            </a:r>
          </a:p>
        </p:txBody>
      </p:sp>
    </p:spTree>
    <p:extLst>
      <p:ext uri="{BB962C8B-B14F-4D97-AF65-F5344CB8AC3E}">
        <p14:creationId xmlns:p14="http://schemas.microsoft.com/office/powerpoint/2010/main" val="150518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DFA85-5EFC-5344-4B83-B139079B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8590" y="988741"/>
            <a:ext cx="5888754" cy="4880518"/>
          </a:xfrm>
          <a:noFill/>
          <a:ln>
            <a:noFill/>
          </a:ln>
        </p:spPr>
        <p:txBody>
          <a:bodyPr vert="horz" wrap="square" lIns="274320" tIns="182880" rIns="274320" bIns="182880" rtlCol="0" anchor="ctr" anchorCtr="1">
            <a:normAutofit/>
          </a:bodyPr>
          <a:lstStyle/>
          <a:p>
            <a:pPr algn="l"/>
            <a:r>
              <a:rPr lang="en-US" sz="4800" dirty="0">
                <a:solidFill>
                  <a:schemeClr val="tx1"/>
                </a:solidFill>
              </a:rPr>
              <a:t>The </a:t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software development</a:t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lifecycle</a:t>
            </a:r>
            <a:endParaRPr lang="en-US" sz="4800" kern="1200" cap="all" spc="200" baseline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5BD17F-C95C-40ED-8D04-03295D46F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03DEB5-0B19-4F8E-84E2-00F5861C96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321564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77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107C484C-B5B8-2D49-A566-ABFC03595E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0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1849A-4BB9-1394-09DF-E4212231F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672" y="978776"/>
            <a:ext cx="4486656" cy="1174991"/>
          </a:xfrm>
        </p:spPr>
        <p:txBody>
          <a:bodyPr vert="horz" lIns="182880" tIns="182880" rIns="182880" bIns="182880" rtlCol="0">
            <a:normAutofit/>
          </a:bodyPr>
          <a:lstStyle/>
          <a:p>
            <a:r>
              <a:rPr lang="en-US" sz="2400"/>
              <a:t>What if we used the waterfall model?</a:t>
            </a:r>
          </a:p>
        </p:txBody>
      </p:sp>
      <p:pic>
        <p:nvPicPr>
          <p:cNvPr id="5" name="Picture 5" descr="Question mark symbol">
            <a:extLst>
              <a:ext uri="{FF2B5EF4-FFF2-40B4-BE49-F238E27FC236}">
                <a16:creationId xmlns:a16="http://schemas.microsoft.com/office/drawing/2014/main" id="{5791F838-59A6-B0F4-93C8-F9B244AC04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68" r="25109"/>
          <a:stretch/>
        </p:blipFill>
        <p:spPr>
          <a:xfrm>
            <a:off x="20" y="10"/>
            <a:ext cx="6086621" cy="685799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8FCE294-1F1F-0672-8296-AEB000944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672" y="2640692"/>
            <a:ext cx="4742360" cy="32552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,Sans-Serif" panose="020B0604020202020204" pitchFamily="34" charset="0"/>
            </a:pPr>
            <a:r>
              <a:rPr lang="en-US" sz="2400" dirty="0"/>
              <a:t>No room for major changes</a:t>
            </a:r>
            <a:br>
              <a:rPr lang="en-US" dirty="0"/>
            </a:br>
            <a:endParaRPr lang="en-US" sz="2400" dirty="0"/>
          </a:p>
          <a:p>
            <a:pPr marL="285750" indent="-285750">
              <a:buFont typeface="Arial,Sans-Serif" panose="020B0604020202020204" pitchFamily="34" charset="0"/>
            </a:pPr>
            <a:r>
              <a:rPr lang="en-US" sz="2400" dirty="0"/>
              <a:t>Couldn't have changed from gallery to carousel views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,Sans-Serif" panose="020B0604020202020204" pitchFamily="34" charset="0"/>
            </a:pPr>
            <a:r>
              <a:rPr lang="en-US" sz="2400" dirty="0"/>
              <a:t>Couldn't have changed application to focus on wellness vacations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13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TF00001246</Template>
  <TotalTime>0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Parcel</vt:lpstr>
      <vt:lpstr>Agile Sprint review</vt:lpstr>
      <vt:lpstr>roles</vt:lpstr>
      <vt:lpstr>Scrum Master</vt:lpstr>
      <vt:lpstr>Product Owner</vt:lpstr>
      <vt:lpstr>Developer</vt:lpstr>
      <vt:lpstr>Tester</vt:lpstr>
      <vt:lpstr>The  software development lifecycle</vt:lpstr>
      <vt:lpstr>PowerPoint Presentation</vt:lpstr>
      <vt:lpstr>What if we used the waterfall model?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188</cp:revision>
  <dcterms:created xsi:type="dcterms:W3CDTF">2022-04-15T20:55:05Z</dcterms:created>
  <dcterms:modified xsi:type="dcterms:W3CDTF">2022-04-18T01:02:31Z</dcterms:modified>
</cp:coreProperties>
</file>